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77" r:id="rId21"/>
    <p:sldId id="279" r:id="rId22"/>
    <p:sldId id="278" r:id="rId23"/>
    <p:sldId id="270" r:id="rId24"/>
    <p:sldId id="271"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Slab"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15" autoAdjust="0"/>
  </p:normalViewPr>
  <p:slideViewPr>
    <p:cSldViewPr snapToGrid="0">
      <p:cViewPr varScale="1">
        <p:scale>
          <a:sx n="123" d="100"/>
          <a:sy n="123" d="100"/>
        </p:scale>
        <p:origin x="125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logic worked in a web prototype first, it provided a clear outline for the team going forward. We knew the </a:t>
            </a:r>
            <a:r>
              <a:rPr lang="en-US" dirty="0" err="1"/>
              <a:t>maths</a:t>
            </a:r>
            <a:r>
              <a:rPr lang="en-US" dirty="0"/>
              <a:t> for deducting points was solid, making the final integration into the main Unity project much easier.“</a:t>
            </a:r>
          </a:p>
          <a:p>
            <a:r>
              <a:rPr lang="en-US" dirty="0"/>
              <a:t>This is currently in progress in unity up to date with our 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Technical Direction</a:t>
            </a:r>
            <a:endParaRPr dirty="0"/>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a:xfrm>
            <a:off x="387900" y="458025"/>
            <a:ext cx="8368200" cy="686100"/>
          </a:xfrm>
        </p:spPr>
        <p:txBody>
          <a:bodyPr wrap="square" anchor="ctr">
            <a:normAutofit/>
          </a:bodyPr>
          <a:lstStyle/>
          <a:p>
            <a:pPr>
              <a:lnSpc>
                <a:spcPct val="90000"/>
              </a:lnSpc>
            </a:pPr>
            <a:r>
              <a:rPr lang="en-GB" sz="3400" dirty="0"/>
              <a:t>Logic Implementation</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387900" y="1334625"/>
            <a:ext cx="6389760" cy="326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The Concept: </a:t>
            </a:r>
            <a:r>
              <a:rPr lang="en-US" sz="1500" dirty="0">
                <a:solidFill>
                  <a:schemeClr val="tx1"/>
                </a:solidFill>
              </a:rPr>
              <a:t>The proposal requested a feature to "apply penalties to the opposing team" to create competitive interaction.</a:t>
            </a:r>
            <a:endParaRPr kumimoji="0" lang="en-US" altLang="en-US" sz="1500" b="0" i="0" u="none" strike="noStrike" cap="none" normalizeH="0" baseline="0" dirty="0">
              <a:ln>
                <a:noFill/>
              </a:ln>
              <a:solidFill>
                <a:schemeClr val="tx1"/>
              </a:solidFill>
              <a:effectLst/>
            </a:endParaRP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Core Feature: Implements the specific requirement to "apply penalties to the opposing team" (Sabotage).</a:t>
            </a: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Development Process:</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Prototyped full game logic in HTML/JS first.</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Validated the "Choice System" (Points vs. Sabotage) before Marc integrated it into Unity.</a:t>
            </a: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Outcome: A functional retro-style game that interacts directly with the live scoreboard.</a:t>
            </a:r>
          </a:p>
        </p:txBody>
      </p:sp>
      <p:pic>
        <p:nvPicPr>
          <p:cNvPr id="7" name="Picture 6">
            <a:extLst>
              <a:ext uri="{FF2B5EF4-FFF2-40B4-BE49-F238E27FC236}">
                <a16:creationId xmlns:a16="http://schemas.microsoft.com/office/drawing/2014/main" id="{28CD7622-B21B-ADFF-3C50-7BB7D247EA4B}"/>
              </a:ext>
            </a:extLst>
          </p:cNvPr>
          <p:cNvPicPr>
            <a:picLocks noChangeAspect="1"/>
          </p:cNvPicPr>
          <p:nvPr/>
        </p:nvPicPr>
        <p:blipFill>
          <a:blip r:embed="rId3"/>
          <a:stretch>
            <a:fillRect/>
          </a:stretch>
        </p:blipFill>
        <p:spPr>
          <a:xfrm>
            <a:off x="6956131" y="116114"/>
            <a:ext cx="2089087" cy="4911271"/>
          </a:xfrm>
          <a:prstGeom prst="rect">
            <a:avLst/>
          </a:prstGeom>
        </p:spPr>
      </p:pic>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AEEB9-9EED-5664-59DD-15EDDAE668B0}"/>
              </a:ext>
            </a:extLst>
          </p:cNvPr>
          <p:cNvPicPr>
            <a:picLocks noChangeAspect="1"/>
          </p:cNvPicPr>
          <p:nvPr/>
        </p:nvPicPr>
        <p:blipFill>
          <a:blip r:embed="rId2"/>
          <a:stretch>
            <a:fillRect/>
          </a:stretch>
        </p:blipFill>
        <p:spPr>
          <a:xfrm>
            <a:off x="3897823" y="1395768"/>
            <a:ext cx="5168685" cy="2351963"/>
          </a:xfrm>
          <a:prstGeom prst="rect">
            <a:avLst/>
          </a:prstGeom>
        </p:spPr>
      </p:pic>
      <p:sp>
        <p:nvSpPr>
          <p:cNvPr id="7" name="TextBox 6">
            <a:extLst>
              <a:ext uri="{FF2B5EF4-FFF2-40B4-BE49-F238E27FC236}">
                <a16:creationId xmlns:a16="http://schemas.microsoft.com/office/drawing/2014/main" id="{4BF94600-E31A-AB7B-5EC0-6933724C07F6}"/>
              </a:ext>
            </a:extLst>
          </p:cNvPr>
          <p:cNvSpPr txBox="1"/>
          <p:nvPr/>
        </p:nvSpPr>
        <p:spPr>
          <a:xfrm>
            <a:off x="418454" y="380803"/>
            <a:ext cx="4572000" cy="954107"/>
          </a:xfrm>
          <a:prstGeom prst="rect">
            <a:avLst/>
          </a:prstGeom>
          <a:noFill/>
        </p:spPr>
        <p:txBody>
          <a:bodyPr wrap="square">
            <a:spAutoFit/>
          </a:bodyPr>
          <a:lstStyle/>
          <a:p>
            <a:r>
              <a:rPr lang="en-GB" sz="2800" dirty="0">
                <a:solidFill>
                  <a:schemeClr val="tx1"/>
                </a:solidFill>
                <a:latin typeface="Roboto Slab" pitchFamily="2" charset="0"/>
                <a:ea typeface="Roboto Slab" pitchFamily="2" charset="0"/>
                <a:cs typeface="Roboto Slab" pitchFamily="2" charset="0"/>
              </a:rPr>
              <a:t>Web Architecture &amp; Structure Development</a:t>
            </a:r>
          </a:p>
        </p:txBody>
      </p:sp>
      <p:sp>
        <p:nvSpPr>
          <p:cNvPr id="9" name="TextBox 8">
            <a:extLst>
              <a:ext uri="{FF2B5EF4-FFF2-40B4-BE49-F238E27FC236}">
                <a16:creationId xmlns:a16="http://schemas.microsoft.com/office/drawing/2014/main" id="{7342F82F-DE4A-D6CD-7FBE-F9A828B4EBB4}"/>
              </a:ext>
            </a:extLst>
          </p:cNvPr>
          <p:cNvSpPr txBox="1"/>
          <p:nvPr/>
        </p:nvSpPr>
        <p:spPr>
          <a:xfrm>
            <a:off x="263471" y="1573078"/>
            <a:ext cx="3634352" cy="3108543"/>
          </a:xfrm>
          <a:prstGeom prst="rect">
            <a:avLst/>
          </a:prstGeom>
          <a:noFill/>
        </p:spPr>
        <p:txBody>
          <a:bodyPr wrap="square" rtlCol="0">
            <a:spAutoFit/>
          </a:bodyPr>
          <a:lstStyle/>
          <a:p>
            <a:pPr marL="285750" indent="-285750">
              <a:buFont typeface="Arial" panose="020B0604020202020204" pitchFamily="34" charset="0"/>
              <a:buChar char="•"/>
            </a:pPr>
            <a:r>
              <a:rPr lang="en-GB" sz="1200" b="1" dirty="0">
                <a:solidFill>
                  <a:schemeClr val="tx1"/>
                </a:solidFill>
              </a:rPr>
              <a:t>The Backbone:</a:t>
            </a:r>
            <a:r>
              <a:rPr lang="en-GB" sz="1200" dirty="0">
                <a:solidFill>
                  <a:schemeClr val="tx1"/>
                </a:solidFill>
              </a:rPr>
              <a:t> A robust </a:t>
            </a:r>
            <a:r>
              <a:rPr lang="en-GB" sz="1200" b="1" dirty="0">
                <a:solidFill>
                  <a:schemeClr val="tx1"/>
                </a:solidFill>
              </a:rPr>
              <a:t>HTML5</a:t>
            </a:r>
            <a:r>
              <a:rPr lang="en-GB" sz="1200" dirty="0">
                <a:solidFill>
                  <a:schemeClr val="tx1"/>
                </a:solidFill>
              </a:rPr>
              <a:t> framework serves as the container for all game elements.</a:t>
            </a:r>
          </a:p>
          <a:p>
            <a:pPr marL="285750" indent="-285750">
              <a:buFont typeface="Arial" panose="020B0604020202020204" pitchFamily="34" charset="0"/>
              <a:buChar char="•"/>
            </a:pPr>
            <a:endParaRPr lang="en-GB" sz="1200" dirty="0">
              <a:solidFill>
                <a:schemeClr val="tx1"/>
              </a:solidFill>
            </a:endParaRPr>
          </a:p>
          <a:p>
            <a:pPr marL="285750" indent="-285750">
              <a:buFont typeface="Arial" panose="020B0604020202020204" pitchFamily="34" charset="0"/>
              <a:buChar char="•"/>
            </a:pPr>
            <a:r>
              <a:rPr lang="en-GB" sz="1200" b="1" dirty="0">
                <a:solidFill>
                  <a:schemeClr val="tx1"/>
                </a:solidFill>
              </a:rPr>
              <a:t>Directory Structure</a:t>
            </a:r>
            <a:r>
              <a:rPr lang="en-GB" sz="1200" dirty="0">
                <a:solidFill>
                  <a:schemeClr val="tx1"/>
                </a:solidFill>
              </a:rPr>
              <a:t>:</a:t>
            </a:r>
          </a:p>
          <a:p>
            <a:pPr marL="285750" lvl="4" indent="-285750">
              <a:buFont typeface="Arial" panose="020B0604020202020204" pitchFamily="34" charset="0"/>
              <a:buChar char="•"/>
            </a:pPr>
            <a:r>
              <a:rPr lang="en-GB" sz="1200" dirty="0">
                <a:solidFill>
                  <a:schemeClr val="tx1"/>
                </a:solidFill>
              </a:rPr>
              <a:t>Standardized file organization (CSS, Scripts, Assets) to allow multiple developers to work without conflicts</a:t>
            </a:r>
          </a:p>
          <a:p>
            <a:pPr marL="285750" lvl="4" indent="-285750">
              <a:buFont typeface="Arial" panose="020B0604020202020204" pitchFamily="34" charset="0"/>
              <a:buChar char="•"/>
            </a:pPr>
            <a:r>
              <a:rPr lang="en-GB" sz="1200" b="1" dirty="0">
                <a:solidFill>
                  <a:schemeClr val="tx1"/>
                </a:solidFill>
              </a:rPr>
              <a:t>Modular Design:</a:t>
            </a:r>
            <a:r>
              <a:rPr lang="en-GB" sz="1200" dirty="0">
                <a:solidFill>
                  <a:schemeClr val="tx1"/>
                </a:solidFill>
              </a:rPr>
              <a:t> Each page (Lobby, Quiz, Mini-Game) is built as a separate module for easy maintenance</a:t>
            </a:r>
            <a:endParaRPr lang="en-GB" sz="1050" dirty="0">
              <a:solidFill>
                <a:schemeClr val="tx1"/>
              </a:solidFill>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sz="1200" b="1" dirty="0">
                <a:solidFill>
                  <a:schemeClr val="tx1"/>
                </a:solidFill>
              </a:rPr>
              <a:t>Unity Integration:</a:t>
            </a:r>
            <a:r>
              <a:rPr lang="en-GB" sz="1200" dirty="0">
                <a:solidFill>
                  <a:schemeClr val="tx1"/>
                </a:solidFill>
              </a:rPr>
              <a:t> Implementing a specific "WebGL Container" to embed Unity games directly into the web interface, ensuring a seamless transition for the user.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45088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EB1A10-3615-C516-CDD9-0CD294377167}"/>
              </a:ext>
            </a:extLst>
          </p:cNvPr>
          <p:cNvSpPr txBox="1"/>
          <p:nvPr/>
        </p:nvSpPr>
        <p:spPr>
          <a:xfrm>
            <a:off x="410705" y="287813"/>
            <a:ext cx="5563892"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Iterative Prototyping &amp; Gameplay Logic</a:t>
            </a:r>
          </a:p>
        </p:txBody>
      </p:sp>
      <p:sp>
        <p:nvSpPr>
          <p:cNvPr id="5" name="TextBox 4">
            <a:extLst>
              <a:ext uri="{FF2B5EF4-FFF2-40B4-BE49-F238E27FC236}">
                <a16:creationId xmlns:a16="http://schemas.microsoft.com/office/drawing/2014/main" id="{2818A5F5-ABD9-0038-2136-16981C09B308}"/>
              </a:ext>
            </a:extLst>
          </p:cNvPr>
          <p:cNvSpPr txBox="1"/>
          <p:nvPr/>
        </p:nvSpPr>
        <p:spPr>
          <a:xfrm>
            <a:off x="550190" y="1433593"/>
            <a:ext cx="6540285" cy="3754874"/>
          </a:xfrm>
          <a:prstGeom prst="rect">
            <a:avLst/>
          </a:prstGeom>
          <a:noFill/>
        </p:spPr>
        <p:txBody>
          <a:bodyPr wrap="square" rtlCol="0">
            <a:spAutoFit/>
          </a:bodyPr>
          <a:lstStyle/>
          <a:p>
            <a:r>
              <a:rPr lang="en-GB" b="1" dirty="0">
                <a:solidFill>
                  <a:schemeClr val="tx1"/>
                </a:solidFill>
              </a:rPr>
              <a:t>From Concept to Playable Demonstrations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Rapid prototyping used to turn ideas into </a:t>
            </a:r>
            <a:r>
              <a:rPr lang="en-GB" b="1" dirty="0">
                <a:solidFill>
                  <a:schemeClr val="tx1"/>
                </a:solidFill>
              </a:rPr>
              <a:t>fully playable mini-games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Focus on </a:t>
            </a:r>
            <a:r>
              <a:rPr lang="en-GB" i="1" dirty="0">
                <a:solidFill>
                  <a:schemeClr val="tx1"/>
                </a:solidFill>
              </a:rPr>
              <a:t>core gameplay loops</a:t>
            </a:r>
            <a:r>
              <a:rPr lang="en-GB" dirty="0">
                <a:solidFill>
                  <a:schemeClr val="tx1"/>
                </a:solidFill>
              </a:rPr>
              <a:t> rather than visual polish</a:t>
            </a:r>
          </a:p>
          <a:p>
            <a:pPr marL="285750" indent="-285750">
              <a:buFont typeface="Arial" panose="020B0604020202020204" pitchFamily="34" charset="0"/>
              <a:buChar char="•"/>
            </a:pPr>
            <a:r>
              <a:rPr lang="en-GB" dirty="0">
                <a:solidFill>
                  <a:schemeClr val="tx1"/>
                </a:solidFill>
              </a:rPr>
              <a:t>Early builds used to test:</a:t>
            </a:r>
          </a:p>
          <a:p>
            <a:pPr lvl="1"/>
            <a:r>
              <a:rPr lang="en-GB" dirty="0">
                <a:solidFill>
                  <a:schemeClr val="tx1"/>
                </a:solidFill>
              </a:rPr>
              <a:t>      - Player engagement</a:t>
            </a:r>
          </a:p>
          <a:p>
            <a:pPr lvl="1"/>
            <a:r>
              <a:rPr lang="en-GB" dirty="0">
                <a:solidFill>
                  <a:schemeClr val="tx1"/>
                </a:solidFill>
              </a:rPr>
              <a:t>      - Scoring logic</a:t>
            </a:r>
          </a:p>
          <a:p>
            <a:pPr lvl="1"/>
            <a:r>
              <a:rPr lang="en-GB" dirty="0">
                <a:solidFill>
                  <a:schemeClr val="tx1"/>
                </a:solidFill>
              </a:rPr>
              <a:t>      - Difficulty balance</a:t>
            </a:r>
          </a:p>
          <a:p>
            <a:r>
              <a:rPr lang="en-GB" b="1" dirty="0">
                <a:solidFill>
                  <a:schemeClr val="tx1"/>
                </a:solidFill>
              </a:rPr>
              <a:t>Feedback-Driven Development</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Prototypes reviewed during weekly meetings</a:t>
            </a:r>
          </a:p>
          <a:p>
            <a:pPr marL="285750" indent="-285750">
              <a:buFont typeface="Arial" panose="020B0604020202020204" pitchFamily="34" charset="0"/>
              <a:buChar char="•"/>
            </a:pPr>
            <a:r>
              <a:rPr lang="en-GB" dirty="0">
                <a:solidFill>
                  <a:schemeClr val="tx1"/>
                </a:solidFill>
              </a:rPr>
              <a:t>Game mechanics refined based on:</a:t>
            </a:r>
          </a:p>
          <a:p>
            <a:pPr lvl="1"/>
            <a:r>
              <a:rPr lang="en-GB" dirty="0">
                <a:solidFill>
                  <a:schemeClr val="tx1"/>
                </a:solidFill>
              </a:rPr>
              <a:t>      -Team feedback</a:t>
            </a:r>
          </a:p>
          <a:p>
            <a:pPr lvl="1"/>
            <a:r>
              <a:rPr lang="en-GB" dirty="0">
                <a:solidFill>
                  <a:schemeClr val="tx1"/>
                </a:solidFill>
              </a:rPr>
              <a:t>      - Client-approved brief changes</a:t>
            </a:r>
          </a:p>
          <a:p>
            <a:pPr marL="285750" indent="-285750">
              <a:buFont typeface="Arial" panose="020B0604020202020204" pitchFamily="34" charset="0"/>
              <a:buChar char="•"/>
            </a:pPr>
            <a:r>
              <a:rPr lang="en-GB" dirty="0">
                <a:solidFill>
                  <a:schemeClr val="tx1"/>
                </a:solidFill>
              </a:rPr>
              <a:t>Ensured mini-games remained </a:t>
            </a:r>
            <a:r>
              <a:rPr lang="en-GB" b="1" dirty="0">
                <a:solidFill>
                  <a:schemeClr val="tx1"/>
                </a:solidFill>
              </a:rPr>
              <a:t>educational, competitive, and accessible</a:t>
            </a:r>
            <a:endParaRPr lang="en-GB" dirty="0">
              <a:solidFill>
                <a:schemeClr val="tx1"/>
              </a:solidFill>
            </a:endParaRPr>
          </a:p>
          <a:p>
            <a:r>
              <a:rPr lang="en-GB" b="1" dirty="0">
                <a:solidFill>
                  <a:schemeClr val="tx1"/>
                </a:solidFill>
              </a:rPr>
              <a:t>Reusable Game Logic</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Gameplay systems are designed to be reused or adapted</a:t>
            </a:r>
          </a:p>
          <a:p>
            <a:pPr marL="285750" indent="-285750">
              <a:buFont typeface="Arial" panose="020B0604020202020204" pitchFamily="34" charset="0"/>
              <a:buChar char="•"/>
            </a:pPr>
            <a:r>
              <a:rPr lang="en-GB" dirty="0">
                <a:solidFill>
                  <a:schemeClr val="tx1"/>
                </a:solidFill>
              </a:rPr>
              <a:t>Supports future mini-games without rebuilding mechanics from scratch</a:t>
            </a:r>
          </a:p>
          <a:p>
            <a:endParaRPr lang="en-GB" dirty="0">
              <a:solidFill>
                <a:schemeClr val="tx1"/>
              </a:solidFill>
            </a:endParaRPr>
          </a:p>
        </p:txBody>
      </p:sp>
      <p:pic>
        <p:nvPicPr>
          <p:cNvPr id="7" name="Picture 6">
            <a:extLst>
              <a:ext uri="{FF2B5EF4-FFF2-40B4-BE49-F238E27FC236}">
                <a16:creationId xmlns:a16="http://schemas.microsoft.com/office/drawing/2014/main" id="{A96121A4-54F5-0BD8-3B89-F54A85BC3ED5}"/>
              </a:ext>
            </a:extLst>
          </p:cNvPr>
          <p:cNvPicPr>
            <a:picLocks noChangeAspect="1"/>
          </p:cNvPicPr>
          <p:nvPr/>
        </p:nvPicPr>
        <p:blipFill>
          <a:blip r:embed="rId2"/>
          <a:stretch>
            <a:fillRect/>
          </a:stretch>
        </p:blipFill>
        <p:spPr>
          <a:xfrm>
            <a:off x="5974597" y="2013978"/>
            <a:ext cx="2950693" cy="1959400"/>
          </a:xfrm>
          <a:prstGeom prst="rect">
            <a:avLst/>
          </a:prstGeom>
        </p:spPr>
      </p:pic>
    </p:spTree>
    <p:extLst>
      <p:ext uri="{BB962C8B-B14F-4D97-AF65-F5344CB8AC3E}">
        <p14:creationId xmlns:p14="http://schemas.microsoft.com/office/powerpoint/2010/main" val="373763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316DCA-6AA4-13C5-5A44-B5349A4E6AFF}"/>
              </a:ext>
            </a:extLst>
          </p:cNvPr>
          <p:cNvSpPr txBox="1"/>
          <p:nvPr/>
        </p:nvSpPr>
        <p:spPr>
          <a:xfrm>
            <a:off x="410704" y="388552"/>
            <a:ext cx="7725906"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Integration, Scalability &amp; Maintainability</a:t>
            </a:r>
          </a:p>
        </p:txBody>
      </p:sp>
      <p:sp>
        <p:nvSpPr>
          <p:cNvPr id="6" name="TextBox 5">
            <a:extLst>
              <a:ext uri="{FF2B5EF4-FFF2-40B4-BE49-F238E27FC236}">
                <a16:creationId xmlns:a16="http://schemas.microsoft.com/office/drawing/2014/main" id="{65AC8831-3A55-A1F0-2BC2-B452C753E735}"/>
              </a:ext>
            </a:extLst>
          </p:cNvPr>
          <p:cNvSpPr txBox="1"/>
          <p:nvPr/>
        </p:nvSpPr>
        <p:spPr>
          <a:xfrm>
            <a:off x="395207" y="1556087"/>
            <a:ext cx="7206712" cy="3323987"/>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tx1"/>
                </a:solidFill>
              </a:rPr>
              <a:t>The "Hub" Concept:</a:t>
            </a:r>
            <a:r>
              <a:rPr lang="en-GB" dirty="0">
                <a:solidFill>
                  <a:schemeClr val="tx1"/>
                </a:solidFill>
              </a:rPr>
              <a:t> The HTML structure acts as the central hub linking:</a:t>
            </a:r>
          </a:p>
          <a:p>
            <a:pPr marL="285750" lvl="8" indent="-285750">
              <a:buFont typeface="Arial" panose="020B0604020202020204" pitchFamily="34" charset="0"/>
              <a:buChar char="•"/>
            </a:pPr>
            <a:r>
              <a:rPr lang="en-GB" b="1" dirty="0">
                <a:solidFill>
                  <a:schemeClr val="tx1"/>
                </a:solidFill>
              </a:rPr>
              <a:t>The Database</a:t>
            </a:r>
            <a:r>
              <a:rPr lang="en-GB" dirty="0">
                <a:solidFill>
                  <a:schemeClr val="tx1"/>
                </a:solidFill>
              </a:rPr>
              <a:t> (Backend/Scores).</a:t>
            </a:r>
          </a:p>
          <a:p>
            <a:pPr marL="285750" lvl="5" indent="-285750">
              <a:buFont typeface="Arial" panose="020B0604020202020204" pitchFamily="34" charset="0"/>
              <a:buChar char="•"/>
            </a:pPr>
            <a:r>
              <a:rPr lang="en-GB" b="1" dirty="0">
                <a:solidFill>
                  <a:schemeClr val="tx1"/>
                </a:solidFill>
              </a:rPr>
              <a:t>The Game Engine</a:t>
            </a:r>
            <a:r>
              <a:rPr lang="en-GB" dirty="0">
                <a:solidFill>
                  <a:schemeClr val="tx1"/>
                </a:solidFill>
              </a:rPr>
              <a:t> (Unity Mini-games).</a:t>
            </a:r>
          </a:p>
          <a:p>
            <a:pPr marL="285750" lvl="4" indent="-285750">
              <a:buFont typeface="Arial" panose="020B0604020202020204" pitchFamily="34" charset="0"/>
              <a:buChar char="•"/>
            </a:pPr>
            <a:r>
              <a:rPr lang="en-GB" b="1" dirty="0">
                <a:solidFill>
                  <a:schemeClr val="tx1"/>
                </a:solidFill>
              </a:rPr>
              <a:t>The UI</a:t>
            </a:r>
            <a:r>
              <a:rPr lang="en-GB" dirty="0">
                <a:solidFill>
                  <a:schemeClr val="tx1"/>
                </a:solidFill>
              </a:rPr>
              <a:t> (User Interface).</a:t>
            </a:r>
          </a:p>
          <a:p>
            <a:pPr marL="285750" lvl="3"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b="1" dirty="0">
                <a:solidFill>
                  <a:schemeClr val="tx1"/>
                </a:solidFill>
              </a:rPr>
              <a:t>Scalability:</a:t>
            </a:r>
            <a:endParaRPr lang="en-GB" dirty="0">
              <a:solidFill>
                <a:schemeClr val="tx1"/>
              </a:solidFill>
            </a:endParaRPr>
          </a:p>
          <a:p>
            <a:pPr lvl="2"/>
            <a:r>
              <a:rPr lang="en-GB" dirty="0">
                <a:solidFill>
                  <a:schemeClr val="tx1"/>
                </a:solidFill>
              </a:rPr>
              <a:t>      The structure supports "Any number of players" by using lightweight web calls.</a:t>
            </a:r>
          </a:p>
          <a:p>
            <a:pPr lvl="2"/>
            <a:r>
              <a:rPr lang="en-GB" dirty="0">
                <a:solidFill>
                  <a:schemeClr val="tx1"/>
                </a:solidFill>
              </a:rPr>
              <a:t>      Designed to scale from small workshops to full-class sessions without code changes.</a:t>
            </a:r>
          </a:p>
          <a:p>
            <a:pPr lvl="2"/>
            <a:endParaRPr lang="en-GB" dirty="0">
              <a:solidFill>
                <a:schemeClr val="tx1"/>
              </a:solidFill>
            </a:endParaRPr>
          </a:p>
          <a:p>
            <a:pPr marL="285750" lvl="2" indent="-285750">
              <a:buFont typeface="Arial" panose="020B0604020202020204" pitchFamily="34" charset="0"/>
              <a:buChar char="•"/>
            </a:pPr>
            <a:r>
              <a:rPr lang="en-GB" b="1" dirty="0">
                <a:solidFill>
                  <a:schemeClr val="tx1"/>
                </a:solidFill>
              </a:rPr>
              <a:t>Maintainability:</a:t>
            </a:r>
          </a:p>
          <a:p>
            <a:pPr lvl="2"/>
            <a:r>
              <a:rPr lang="en-GB" dirty="0"/>
              <a:t>      </a:t>
            </a:r>
            <a:r>
              <a:rPr lang="en-GB" dirty="0">
                <a:solidFill>
                  <a:schemeClr val="tx1"/>
                </a:solidFill>
              </a:rPr>
              <a:t>Modular structure makes debugging and updates quicker</a:t>
            </a:r>
          </a:p>
          <a:p>
            <a:pPr lvl="2"/>
            <a:r>
              <a:rPr lang="en-GB" dirty="0">
                <a:solidFill>
                  <a:schemeClr val="tx1"/>
                </a:solidFill>
              </a:rPr>
              <a:t>      Individual components can be tested independently</a:t>
            </a:r>
          </a:p>
          <a:p>
            <a:pPr lvl="2"/>
            <a:r>
              <a:rPr lang="en-GB" dirty="0">
                <a:solidFill>
                  <a:schemeClr val="tx1"/>
                </a:solidFill>
              </a:rPr>
              <a:t>      Easier handover if new developers join the project</a:t>
            </a:r>
          </a:p>
          <a:p>
            <a:pPr marL="285750" lvl="2" indent="-285750">
              <a:buFont typeface="Arial" panose="020B0604020202020204" pitchFamily="34" charset="0"/>
              <a:buChar char="•"/>
            </a:pPr>
            <a:endParaRPr lang="en-GB" dirty="0">
              <a:solidFill>
                <a:schemeClr val="tx1"/>
              </a:solidFill>
            </a:endParaRPr>
          </a:p>
          <a:p>
            <a:pPr marL="285750" lvl="2" indent="-28575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304155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dirty="0">
                <a:latin typeface="Arial"/>
                <a:ea typeface="Arial"/>
                <a:cs typeface="Arial"/>
                <a:sym typeface="Arial"/>
              </a:rPr>
              <a:t>Semester 1 focused on concept, design, and planning</a:t>
            </a:r>
            <a:endParaRPr dirty="0">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dirty="0">
                <a:latin typeface="Arial"/>
                <a:ea typeface="Arial"/>
                <a:cs typeface="Arial"/>
                <a:sym typeface="Arial"/>
              </a:rPr>
              <a:t>Semester 2 will focus on:</a:t>
            </a:r>
            <a:endParaRPr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Implementing questionnaires and AI logic</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Developing and integrating more mini-games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Expanding multiplayer and host controls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Testing and refinement</a:t>
            </a:r>
            <a:endParaRPr dirty="0">
              <a:latin typeface="Arial"/>
              <a:ea typeface="Arial"/>
              <a:cs typeface="Arial"/>
              <a:sym typeface="Arial"/>
            </a:endParaRPr>
          </a:p>
          <a:p>
            <a:pPr marL="457200" lvl="0" indent="0" algn="l" rtl="0">
              <a:lnSpc>
                <a:spcPct val="95000"/>
              </a:lnSpc>
              <a:spcBef>
                <a:spcPts val="1200"/>
              </a:spcBef>
              <a:spcAft>
                <a:spcPts val="0"/>
              </a:spcAft>
              <a:buNone/>
            </a:pPr>
            <a:endParaRPr dirty="0">
              <a:latin typeface="Arial"/>
              <a:ea typeface="Arial"/>
              <a:cs typeface="Arial"/>
              <a:sym typeface="Arial"/>
            </a:endParaRPr>
          </a:p>
          <a:p>
            <a:pPr marL="0" lvl="0" indent="0" algn="l" rtl="0">
              <a:lnSpc>
                <a:spcPct val="95000"/>
              </a:lnSpc>
              <a:spcBef>
                <a:spcPts val="1200"/>
              </a:spcBef>
              <a:spcAft>
                <a:spcPts val="12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1531</Words>
  <Application>Microsoft Office PowerPoint</Application>
  <PresentationFormat>On-screen Show (16:9)</PresentationFormat>
  <Paragraphs>154</Paragraphs>
  <Slides>24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Roboto</vt:lpstr>
      <vt:lpstr>Arial</vt:lpstr>
      <vt:lpstr>Roboto Slab</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vt:lpstr>
      <vt:lpstr>PowerPoint Presentation</vt:lpstr>
      <vt:lpstr>PowerPoint Presentation</vt:lpstr>
      <vt:lpstr>PowerPoint Presentation</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(s) Nicholai Baes</cp:lastModifiedBy>
  <cp:revision>10</cp:revision>
  <dcterms:modified xsi:type="dcterms:W3CDTF">2026-01-13T23:40:49Z</dcterms:modified>
</cp:coreProperties>
</file>